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78" r:id="rId5"/>
    <p:sldId id="259" r:id="rId6"/>
    <p:sldId id="261" r:id="rId7"/>
    <p:sldId id="265" r:id="rId8"/>
    <p:sldId id="262" r:id="rId9"/>
    <p:sldId id="279" r:id="rId10"/>
    <p:sldId id="266" r:id="rId11"/>
    <p:sldId id="268" r:id="rId12"/>
    <p:sldId id="271" r:id="rId13"/>
    <p:sldId id="270" r:id="rId14"/>
    <p:sldId id="273" r:id="rId15"/>
    <p:sldId id="274" r:id="rId16"/>
    <p:sldId id="275" r:id="rId17"/>
    <p:sldId id="276" r:id="rId18"/>
    <p:sldId id="280" r:id="rId19"/>
    <p:sldId id="281" r:id="rId20"/>
    <p:sldId id="260" r:id="rId21"/>
    <p:sldId id="263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정" initials="김민" lastIdx="1" clrIdx="0">
    <p:extLst>
      <p:ext uri="{19B8F6BF-5375-455C-9EA6-DF929625EA0E}">
        <p15:presenceInfo xmlns:p15="http://schemas.microsoft.com/office/powerpoint/2012/main" userId="93711c8224665b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678"/>
    <a:srgbClr val="DEE784"/>
    <a:srgbClr val="D79DE7"/>
    <a:srgbClr val="FF8A8A"/>
    <a:srgbClr val="F686B9"/>
    <a:srgbClr val="D92BA7"/>
    <a:srgbClr val="486564"/>
    <a:srgbClr val="A8C0C0"/>
    <a:srgbClr val="CA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8" autoAdjust="0"/>
    <p:restoredTop sz="92365" autoAdjust="0"/>
  </p:normalViewPr>
  <p:slideViewPr>
    <p:cSldViewPr>
      <p:cViewPr varScale="1">
        <p:scale>
          <a:sx n="53" d="100"/>
          <a:sy n="53" d="100"/>
        </p:scale>
        <p:origin x="76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C59C9-39CE-4459-9808-232ACEDB1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12CB4-DA7C-4F4D-99A0-55B4555757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57EF6D6-7396-41C4-B1F2-E6A09DE3194C}"/>
              </a:ext>
            </a:extLst>
          </p:cNvPr>
          <p:cNvGrpSpPr/>
          <p:nvPr/>
        </p:nvGrpSpPr>
        <p:grpSpPr>
          <a:xfrm>
            <a:off x="2819400" y="2194053"/>
            <a:ext cx="13030199" cy="7309148"/>
            <a:chOff x="2667000" y="1872952"/>
            <a:chExt cx="13030199" cy="730914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1AD9B5-121B-435A-BCB0-910D0E25E88C}"/>
                </a:ext>
              </a:extLst>
            </p:cNvPr>
            <p:cNvSpPr/>
            <p:nvPr/>
          </p:nvSpPr>
          <p:spPr>
            <a:xfrm>
              <a:off x="2667000" y="1872952"/>
              <a:ext cx="13030199" cy="7309148"/>
            </a:xfrm>
            <a:prstGeom prst="rect">
              <a:avLst/>
            </a:prstGeom>
            <a:solidFill>
              <a:srgbClr val="A8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CDF364C-61CA-4D9A-9680-BA98AA175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2165892"/>
              <a:ext cx="12344400" cy="666121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49B049-1911-46E2-82CE-648BC3395C07}"/>
              </a:ext>
            </a:extLst>
          </p:cNvPr>
          <p:cNvSpPr/>
          <p:nvPr/>
        </p:nvSpPr>
        <p:spPr>
          <a:xfrm>
            <a:off x="239248" y="1357057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AE2B5AF-32C4-46DA-A79E-B370497F455E}"/>
              </a:ext>
            </a:extLst>
          </p:cNvPr>
          <p:cNvSpPr txBox="1"/>
          <p:nvPr/>
        </p:nvSpPr>
        <p:spPr>
          <a:xfrm>
            <a:off x="575259" y="355835"/>
            <a:ext cx="6048478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구조도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기능구조도">
            <a:hlinkClick r:id="" action="ppaction://media"/>
            <a:extLst>
              <a:ext uri="{FF2B5EF4-FFF2-40B4-BE49-F238E27FC236}">
                <a16:creationId xmlns:a16="http://schemas.microsoft.com/office/drawing/2014/main" id="{296DE16E-0615-4696-B079-5D935AAAC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60595" y="95032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3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D49B049-1911-46E2-82CE-648BC3395C07}"/>
              </a:ext>
            </a:extLst>
          </p:cNvPr>
          <p:cNvSpPr/>
          <p:nvPr/>
        </p:nvSpPr>
        <p:spPr>
          <a:xfrm>
            <a:off x="239248" y="1357057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AE2B5AF-32C4-46DA-A79E-B370497F455E}"/>
              </a:ext>
            </a:extLst>
          </p:cNvPr>
          <p:cNvSpPr txBox="1"/>
          <p:nvPr/>
        </p:nvSpPr>
        <p:spPr>
          <a:xfrm>
            <a:off x="575259" y="355835"/>
            <a:ext cx="6048478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목록</a:t>
            </a:r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-1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542B61B8-B429-43D8-8392-F5D51A2D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42601"/>
              </p:ext>
            </p:extLst>
          </p:nvPr>
        </p:nvGraphicFramePr>
        <p:xfrm>
          <a:off x="2657474" y="2011443"/>
          <a:ext cx="13268326" cy="7289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275">
                  <a:extLst>
                    <a:ext uri="{9D8B030D-6E8A-4147-A177-3AD203B41FA5}">
                      <a16:colId xmlns:a16="http://schemas.microsoft.com/office/drawing/2014/main" val="1597147570"/>
                    </a:ext>
                  </a:extLst>
                </a:gridCol>
                <a:gridCol w="1670851">
                  <a:extLst>
                    <a:ext uri="{9D8B030D-6E8A-4147-A177-3AD203B41FA5}">
                      <a16:colId xmlns:a16="http://schemas.microsoft.com/office/drawing/2014/main" val="4278671329"/>
                    </a:ext>
                  </a:extLst>
                </a:gridCol>
                <a:gridCol w="9982200">
                  <a:extLst>
                    <a:ext uri="{9D8B030D-6E8A-4147-A177-3AD203B41FA5}">
                      <a16:colId xmlns:a16="http://schemas.microsoft.com/office/drawing/2014/main" val="2511761735"/>
                    </a:ext>
                  </a:extLst>
                </a:gridCol>
              </a:tblGrid>
              <a:tr h="313001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4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4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3200" b="1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시간표 </a:t>
                      </a:r>
                      <a:endParaRPr lang="en-US" altLang="ko-KR" sz="3200" b="1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3200" b="1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시간표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DB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에 저장된 시간표를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사용자에게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690899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시간표 과목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관리자가 업데이트한 해당 학기 과목 리스트에서 </a:t>
                      </a:r>
                      <a:r>
                        <a:rPr lang="ko-KR" altLang="en-US" sz="2400" b="1" u="none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현재 수강하고 있는 </a:t>
                      </a:r>
                      <a:r>
                        <a:rPr lang="ko-KR" altLang="en-US" sz="2400" b="1" u="none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과목을 선택함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201952"/>
                  </a:ext>
                </a:extLst>
              </a:tr>
              <a:tr h="8085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과목 직접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듣고자 하는 과목이 전체 과목 리스트에 없는 경우 </a:t>
                      </a:r>
                      <a:r>
                        <a:rPr lang="ko-KR" altLang="en-US" sz="2400" u="none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직접 과목을 추가</a:t>
                      </a:r>
                      <a:r>
                        <a:rPr lang="ko-KR" altLang="en-US" sz="2400" u="none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할 수 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392135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과목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시간표에서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과목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80862"/>
                  </a:ext>
                </a:extLst>
              </a:tr>
              <a:tr h="602561">
                <a:tc rowSpan="4">
                  <a:txBody>
                    <a:bodyPr/>
                    <a:lstStyle/>
                    <a:p>
                      <a:pPr latinLnBrk="1"/>
                      <a:endParaRPr lang="en-US" altLang="ko-KR" sz="24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latinLnBrk="1"/>
                      <a:endParaRPr lang="en-US" altLang="ko-KR" sz="24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개인정보 </a:t>
                      </a:r>
                      <a:endParaRPr lang="en-US" altLang="ko-KR" sz="3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정보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입력하고 싶은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719192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정보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기존 정보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73968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정보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기존의 정보에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내용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768750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정보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지우고 싶은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정보를 삭제함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567667"/>
                  </a:ext>
                </a:extLst>
              </a:tr>
              <a:tr h="602561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4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메신저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메시지 수신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상대방에게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메시지 수신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687127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메시지 발신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상대방에게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메시지 발신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243024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메시지 알림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메시지가 수신되면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567468"/>
                  </a:ext>
                </a:extLst>
              </a:tr>
            </a:tbl>
          </a:graphicData>
        </a:graphic>
      </p:graphicFrame>
      <p:pic>
        <p:nvPicPr>
          <p:cNvPr id="6" name="기능목록1">
            <a:hlinkClick r:id="" action="ppaction://media"/>
            <a:extLst>
              <a:ext uri="{FF2B5EF4-FFF2-40B4-BE49-F238E27FC236}">
                <a16:creationId xmlns:a16="http://schemas.microsoft.com/office/drawing/2014/main" id="{67D1C3DD-9667-4A8E-80A3-FA2C02DDD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1389" y="95631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0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D49B049-1911-46E2-82CE-648BC3395C07}"/>
              </a:ext>
            </a:extLst>
          </p:cNvPr>
          <p:cNvSpPr/>
          <p:nvPr/>
        </p:nvSpPr>
        <p:spPr>
          <a:xfrm>
            <a:off x="239248" y="1357057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AE2B5AF-32C4-46DA-A79E-B370497F455E}"/>
              </a:ext>
            </a:extLst>
          </p:cNvPr>
          <p:cNvSpPr txBox="1"/>
          <p:nvPr/>
        </p:nvSpPr>
        <p:spPr>
          <a:xfrm>
            <a:off x="575259" y="355835"/>
            <a:ext cx="6048478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목록</a:t>
            </a:r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-2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542B61B8-B429-43D8-8392-F5D51A2D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50875"/>
              </p:ext>
            </p:extLst>
          </p:nvPr>
        </p:nvGraphicFramePr>
        <p:xfrm>
          <a:off x="2509837" y="2324100"/>
          <a:ext cx="13268326" cy="692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275">
                  <a:extLst>
                    <a:ext uri="{9D8B030D-6E8A-4147-A177-3AD203B41FA5}">
                      <a16:colId xmlns:a16="http://schemas.microsoft.com/office/drawing/2014/main" val="1597147570"/>
                    </a:ext>
                  </a:extLst>
                </a:gridCol>
                <a:gridCol w="1899451">
                  <a:extLst>
                    <a:ext uri="{9D8B030D-6E8A-4147-A177-3AD203B41FA5}">
                      <a16:colId xmlns:a16="http://schemas.microsoft.com/office/drawing/2014/main" val="4278671329"/>
                    </a:ext>
                  </a:extLst>
                </a:gridCol>
                <a:gridCol w="9753600">
                  <a:extLst>
                    <a:ext uri="{9D8B030D-6E8A-4147-A177-3AD203B41FA5}">
                      <a16:colId xmlns:a16="http://schemas.microsoft.com/office/drawing/2014/main" val="2511761735"/>
                    </a:ext>
                  </a:extLst>
                </a:gridCol>
              </a:tblGrid>
              <a:tr h="313001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4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24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DB</a:t>
                      </a:r>
                      <a:r>
                        <a:rPr lang="ko-KR" altLang="en-US" sz="3200" b="1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endParaRPr lang="en-US" altLang="ko-KR" sz="3200" b="1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3200" b="1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 추가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DB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에 새로운 데이터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690899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DB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에 존재하는 데이터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삭제</a:t>
                      </a:r>
                      <a:endParaRPr lang="ko-KR" altLang="en-US" sz="2400" b="1" u="sng" dirty="0">
                        <a:solidFill>
                          <a:srgbClr val="166678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201952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DB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에 존재하는 데이터 값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392135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데이터 탐색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DB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에서 데이터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탐색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080862"/>
                  </a:ext>
                </a:extLst>
              </a:tr>
              <a:tr h="602561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3200" b="1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3200" b="1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3200" b="1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보안관리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회원가입 절차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회원가입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절차 진행 후 회원 개인정보 </a:t>
                      </a:r>
                      <a:r>
                        <a:rPr lang="en-US" altLang="ko-KR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DB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에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719192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재학생 인증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err="1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유레카의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개인종합정보 창과 네이버 세계시각 창을 동시에 </a:t>
                      </a:r>
                      <a:r>
                        <a:rPr lang="ko-KR" altLang="en-US" sz="2400" dirty="0" err="1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캡쳐하여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업로드</a:t>
                      </a:r>
                      <a:r>
                        <a:rPr lang="en-US" altLang="ko-KR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. 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운영자가 확인 후 사용자를 재학생 확인 목록 </a:t>
                      </a:r>
                      <a:r>
                        <a:rPr lang="en-US" altLang="ko-KR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DB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에 저장하고 사용자의 접근을 허용함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73968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신고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다른 사용자를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신고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768750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양방향 수락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두 사용자가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상호간에 </a:t>
                      </a:r>
                      <a:r>
                        <a:rPr lang="ko-KR" altLang="en-US" sz="2400" dirty="0" err="1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매칭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을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수락 후 소통이 가능함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567667"/>
                  </a:ext>
                </a:extLst>
              </a:tr>
              <a:tr h="602561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3200" b="1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3200" b="1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네트워크 매칭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매칭 신청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상대방에게 </a:t>
                      </a:r>
                      <a:r>
                        <a:rPr lang="ko-KR" altLang="en-US" sz="24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매칭을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신청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687127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매칭 수락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상대방에게 온 </a:t>
                      </a:r>
                      <a:r>
                        <a:rPr lang="ko-KR" altLang="en-US" sz="24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매칭을</a:t>
                      </a:r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243024"/>
                  </a:ext>
                </a:extLst>
              </a:tr>
              <a:tr h="6025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상대방 정보 열람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8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사용자 목록에서 </a:t>
                      </a:r>
                      <a:r>
                        <a:rPr lang="ko-KR" altLang="en-US" sz="2400" dirty="0">
                          <a:solidFill>
                            <a:srgbClr val="166678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상대방 정보 열람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567468"/>
                  </a:ext>
                </a:extLst>
              </a:tr>
            </a:tbl>
          </a:graphicData>
        </a:graphic>
      </p:graphicFrame>
      <p:pic>
        <p:nvPicPr>
          <p:cNvPr id="2" name="기능목록2">
            <a:hlinkClick r:id="" action="ppaction://media"/>
            <a:extLst>
              <a:ext uri="{FF2B5EF4-FFF2-40B4-BE49-F238E27FC236}">
                <a16:creationId xmlns:a16="http://schemas.microsoft.com/office/drawing/2014/main" id="{E2B48A05-B780-40D0-B8F4-5CADDFF77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05600" y="94107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D49B049-1911-46E2-82CE-648BC3395C07}"/>
              </a:ext>
            </a:extLst>
          </p:cNvPr>
          <p:cNvSpPr/>
          <p:nvPr/>
        </p:nvSpPr>
        <p:spPr>
          <a:xfrm>
            <a:off x="239248" y="1357057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AE2B5AF-32C4-46DA-A79E-B370497F455E}"/>
              </a:ext>
            </a:extLst>
          </p:cNvPr>
          <p:cNvSpPr txBox="1"/>
          <p:nvPr/>
        </p:nvSpPr>
        <p:spPr>
          <a:xfrm>
            <a:off x="575258" y="355835"/>
            <a:ext cx="7501941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대표 화면 설명 </a:t>
            </a:r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시간표 관리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8C8EC-45EF-4234-9746-8C1B901715E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00" y="2505318"/>
            <a:ext cx="3640837" cy="64228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8819CE-2DA9-4585-A8F9-BCE5A50366E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971" y="2505729"/>
            <a:ext cx="3639600" cy="64224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E929BCB-80F1-435D-9F85-B532280D687A}"/>
              </a:ext>
            </a:extLst>
          </p:cNvPr>
          <p:cNvSpPr/>
          <p:nvPr/>
        </p:nvSpPr>
        <p:spPr>
          <a:xfrm>
            <a:off x="6324600" y="2505318"/>
            <a:ext cx="533400" cy="504582"/>
          </a:xfrm>
          <a:prstGeom prst="ellipse">
            <a:avLst/>
          </a:prstGeom>
          <a:noFill/>
          <a:ln w="57150">
            <a:solidFill>
              <a:srgbClr val="FF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9DFA0-7669-4A5A-9505-1F2081ABC0EA}"/>
              </a:ext>
            </a:extLst>
          </p:cNvPr>
          <p:cNvSpPr txBox="1"/>
          <p:nvPr/>
        </p:nvSpPr>
        <p:spPr>
          <a:xfrm>
            <a:off x="6868437" y="1872287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과목 추가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858BC74-ACF1-4412-8D70-C4E82E519D06}"/>
              </a:ext>
            </a:extLst>
          </p:cNvPr>
          <p:cNvSpPr/>
          <p:nvPr/>
        </p:nvSpPr>
        <p:spPr>
          <a:xfrm>
            <a:off x="6795119" y="2531919"/>
            <a:ext cx="533400" cy="504582"/>
          </a:xfrm>
          <a:prstGeom prst="ellipse">
            <a:avLst/>
          </a:prstGeom>
          <a:noFill/>
          <a:ln w="57150">
            <a:solidFill>
              <a:srgbClr val="DEE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88F200-1948-46BB-AD0A-9A4025CD72A4}"/>
              </a:ext>
            </a:extLst>
          </p:cNvPr>
          <p:cNvSpPr txBox="1"/>
          <p:nvPr/>
        </p:nvSpPr>
        <p:spPr>
          <a:xfrm>
            <a:off x="7924800" y="3651532"/>
            <a:ext cx="198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시간표 여러 개 생성 가능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50CF4B-8405-4CD3-AC41-EA72E4D8B75A}"/>
              </a:ext>
            </a:extLst>
          </p:cNvPr>
          <p:cNvSpPr txBox="1"/>
          <p:nvPr/>
        </p:nvSpPr>
        <p:spPr>
          <a:xfrm>
            <a:off x="3961968" y="9202575"/>
            <a:ext cx="296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시간표 관리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BCCFB-1AAA-4015-A42A-5AF300D09F4C}"/>
              </a:ext>
            </a:extLst>
          </p:cNvPr>
          <p:cNvSpPr txBox="1"/>
          <p:nvPr/>
        </p:nvSpPr>
        <p:spPr>
          <a:xfrm>
            <a:off x="15291550" y="6188547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과목 검색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07782-1D9F-4C62-9D0A-3ADD19C74994}"/>
              </a:ext>
            </a:extLst>
          </p:cNvPr>
          <p:cNvSpPr txBox="1"/>
          <p:nvPr/>
        </p:nvSpPr>
        <p:spPr>
          <a:xfrm>
            <a:off x="11505742" y="9223872"/>
            <a:ext cx="266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과목 추가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1B9EBEF-93B8-4B6B-AF13-4523757BC217}"/>
              </a:ext>
            </a:extLst>
          </p:cNvPr>
          <p:cNvCxnSpPr>
            <a:stCxn id="18" idx="0"/>
            <a:endCxn id="21" idx="1"/>
          </p:cNvCxnSpPr>
          <p:nvPr/>
        </p:nvCxnSpPr>
        <p:spPr>
          <a:xfrm flipV="1">
            <a:off x="6591300" y="2164675"/>
            <a:ext cx="277137" cy="340643"/>
          </a:xfrm>
          <a:prstGeom prst="straightConnector1">
            <a:avLst/>
          </a:prstGeom>
          <a:ln w="28575">
            <a:solidFill>
              <a:srgbClr val="FF8A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69794-7AB3-4BD1-982F-57BE72724B24}"/>
              </a:ext>
            </a:extLst>
          </p:cNvPr>
          <p:cNvCxnSpPr>
            <a:stCxn id="27" idx="6"/>
          </p:cNvCxnSpPr>
          <p:nvPr/>
        </p:nvCxnSpPr>
        <p:spPr>
          <a:xfrm>
            <a:off x="7328519" y="2784210"/>
            <a:ext cx="748680" cy="867322"/>
          </a:xfrm>
          <a:prstGeom prst="straightConnector1">
            <a:avLst/>
          </a:prstGeom>
          <a:ln w="28575">
            <a:solidFill>
              <a:srgbClr val="DEE7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D6ED62B-92CE-4208-A63D-F41F158F16F7}"/>
              </a:ext>
            </a:extLst>
          </p:cNvPr>
          <p:cNvGrpSpPr/>
          <p:nvPr/>
        </p:nvGrpSpPr>
        <p:grpSpPr>
          <a:xfrm>
            <a:off x="14027592" y="4991100"/>
            <a:ext cx="1364808" cy="1197447"/>
            <a:chOff x="14027592" y="4991100"/>
            <a:chExt cx="1364808" cy="119744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0ACFBA9-1E5C-418E-AF5F-884D6BF764E7}"/>
                </a:ext>
              </a:extLst>
            </p:cNvPr>
            <p:cNvSpPr/>
            <p:nvPr/>
          </p:nvSpPr>
          <p:spPr>
            <a:xfrm>
              <a:off x="14027592" y="4991100"/>
              <a:ext cx="533400" cy="504582"/>
            </a:xfrm>
            <a:prstGeom prst="ellipse">
              <a:avLst/>
            </a:prstGeom>
            <a:noFill/>
            <a:ln w="57150">
              <a:solidFill>
                <a:srgbClr val="FF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6B7914E-C60E-4A0E-A60B-33FEA5F0E29F}"/>
                </a:ext>
              </a:extLst>
            </p:cNvPr>
            <p:cNvCxnSpPr>
              <a:stCxn id="34" idx="6"/>
            </p:cNvCxnSpPr>
            <p:nvPr/>
          </p:nvCxnSpPr>
          <p:spPr>
            <a:xfrm>
              <a:off x="14560992" y="5243391"/>
              <a:ext cx="831408" cy="945156"/>
            </a:xfrm>
            <a:prstGeom prst="straightConnector1">
              <a:avLst/>
            </a:prstGeom>
            <a:ln w="28575">
              <a:solidFill>
                <a:srgbClr val="FF8A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대표화면-시간표관리">
            <a:hlinkClick r:id="" action="ppaction://media"/>
            <a:extLst>
              <a:ext uri="{FF2B5EF4-FFF2-40B4-BE49-F238E27FC236}">
                <a16:creationId xmlns:a16="http://schemas.microsoft.com/office/drawing/2014/main" id="{6FE11572-64A2-42CB-B1E7-64EDDA4F4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25150" y="94602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D49B049-1911-46E2-82CE-648BC3395C07}"/>
              </a:ext>
            </a:extLst>
          </p:cNvPr>
          <p:cNvSpPr/>
          <p:nvPr/>
        </p:nvSpPr>
        <p:spPr>
          <a:xfrm>
            <a:off x="239248" y="1357057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AE2B5AF-32C4-46DA-A79E-B370497F455E}"/>
              </a:ext>
            </a:extLst>
          </p:cNvPr>
          <p:cNvSpPr txBox="1"/>
          <p:nvPr/>
        </p:nvSpPr>
        <p:spPr>
          <a:xfrm>
            <a:off x="575258" y="355835"/>
            <a:ext cx="7501941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대표 화면 설명 </a:t>
            </a:r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개인정보 관리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50CF4B-8405-4CD3-AC41-EA72E4D8B75A}"/>
              </a:ext>
            </a:extLst>
          </p:cNvPr>
          <p:cNvSpPr txBox="1"/>
          <p:nvPr/>
        </p:nvSpPr>
        <p:spPr>
          <a:xfrm>
            <a:off x="3961968" y="9202575"/>
            <a:ext cx="296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BCCFB-1AAA-4015-A42A-5AF300D09F4C}"/>
              </a:ext>
            </a:extLst>
          </p:cNvPr>
          <p:cNvSpPr txBox="1"/>
          <p:nvPr/>
        </p:nvSpPr>
        <p:spPr>
          <a:xfrm>
            <a:off x="15029111" y="5523445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삭제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07782-1D9F-4C62-9D0A-3ADD19C74994}"/>
              </a:ext>
            </a:extLst>
          </p:cNvPr>
          <p:cNvSpPr txBox="1"/>
          <p:nvPr/>
        </p:nvSpPr>
        <p:spPr>
          <a:xfrm>
            <a:off x="11122583" y="9229055"/>
            <a:ext cx="342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수정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0ED6D2-801B-4B0B-AA8F-650153C7367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30" y="2488680"/>
            <a:ext cx="3639600" cy="6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A6C1190-AD47-4FEF-A08E-CB97667EC7D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512" y="2507543"/>
            <a:ext cx="3639600" cy="6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50ACFBA9-1E5C-418E-AF5F-884D6BF764E7}"/>
              </a:ext>
            </a:extLst>
          </p:cNvPr>
          <p:cNvSpPr/>
          <p:nvPr/>
        </p:nvSpPr>
        <p:spPr>
          <a:xfrm>
            <a:off x="13868400" y="4533900"/>
            <a:ext cx="381000" cy="417056"/>
          </a:xfrm>
          <a:prstGeom prst="ellipse">
            <a:avLst/>
          </a:prstGeom>
          <a:noFill/>
          <a:ln w="57150">
            <a:solidFill>
              <a:srgbClr val="FF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ADE3C1-DED5-4E8C-8F9D-5BB1A8597A22}"/>
              </a:ext>
            </a:extLst>
          </p:cNvPr>
          <p:cNvSpPr txBox="1"/>
          <p:nvPr/>
        </p:nvSpPr>
        <p:spPr>
          <a:xfrm>
            <a:off x="12062371" y="8006261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추가</a:t>
            </a:r>
            <a:endParaRPr lang="ko-KR" altLang="en-US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034157E-C94B-405E-A386-BAED6447E51C}"/>
              </a:ext>
            </a:extLst>
          </p:cNvPr>
          <p:cNvCxnSpPr>
            <a:stCxn id="34" idx="6"/>
          </p:cNvCxnSpPr>
          <p:nvPr/>
        </p:nvCxnSpPr>
        <p:spPr>
          <a:xfrm>
            <a:off x="14249400" y="4742428"/>
            <a:ext cx="914400" cy="781017"/>
          </a:xfrm>
          <a:prstGeom prst="straightConnector1">
            <a:avLst/>
          </a:prstGeom>
          <a:ln w="28575">
            <a:solidFill>
              <a:srgbClr val="FF8A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93DBDB5-B80B-4443-B93A-FAD07007B643}"/>
              </a:ext>
            </a:extLst>
          </p:cNvPr>
          <p:cNvGrpSpPr/>
          <p:nvPr/>
        </p:nvGrpSpPr>
        <p:grpSpPr>
          <a:xfrm>
            <a:off x="11506200" y="6286500"/>
            <a:ext cx="2719451" cy="1719761"/>
            <a:chOff x="11506200" y="6286500"/>
            <a:chExt cx="2719451" cy="171976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9F873A-4E24-40E1-98C0-A71236604286}"/>
                </a:ext>
              </a:extLst>
            </p:cNvPr>
            <p:cNvSpPr/>
            <p:nvPr/>
          </p:nvSpPr>
          <p:spPr>
            <a:xfrm>
              <a:off x="11506200" y="6286500"/>
              <a:ext cx="2719451" cy="749391"/>
            </a:xfrm>
            <a:prstGeom prst="rect">
              <a:avLst/>
            </a:prstGeom>
            <a:noFill/>
            <a:ln w="38100">
              <a:solidFill>
                <a:srgbClr val="D79D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577BBC7-3855-4994-A9DE-B1BDF1199849}"/>
                </a:ext>
              </a:extLst>
            </p:cNvPr>
            <p:cNvCxnSpPr>
              <a:stCxn id="4" idx="2"/>
            </p:cNvCxnSpPr>
            <p:nvPr/>
          </p:nvCxnSpPr>
          <p:spPr>
            <a:xfrm>
              <a:off x="12865926" y="7035891"/>
              <a:ext cx="11874" cy="970370"/>
            </a:xfrm>
            <a:prstGeom prst="straightConnector1">
              <a:avLst/>
            </a:prstGeom>
            <a:ln w="28575">
              <a:solidFill>
                <a:srgbClr val="D79D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2E918B-6A0D-4DD0-930B-B2BACDF0401A}"/>
              </a:ext>
            </a:extLst>
          </p:cNvPr>
          <p:cNvGrpSpPr/>
          <p:nvPr/>
        </p:nvGrpSpPr>
        <p:grpSpPr>
          <a:xfrm>
            <a:off x="2819400" y="6108220"/>
            <a:ext cx="2209800" cy="927671"/>
            <a:chOff x="2819400" y="6108220"/>
            <a:chExt cx="2209800" cy="92767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96E0DB5-8B9E-443D-89EB-8B5443D85519}"/>
                </a:ext>
              </a:extLst>
            </p:cNvPr>
            <p:cNvSpPr/>
            <p:nvPr/>
          </p:nvSpPr>
          <p:spPr>
            <a:xfrm>
              <a:off x="3628430" y="6108220"/>
              <a:ext cx="1400770" cy="406880"/>
            </a:xfrm>
            <a:prstGeom prst="ellipse">
              <a:avLst/>
            </a:prstGeom>
            <a:noFill/>
            <a:ln w="38100">
              <a:solidFill>
                <a:srgbClr val="DEE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A79B1A1-3849-4FA5-BFA6-26CEED7A93A8}"/>
                </a:ext>
              </a:extLst>
            </p:cNvPr>
            <p:cNvCxnSpPr>
              <a:stCxn id="24" idx="2"/>
            </p:cNvCxnSpPr>
            <p:nvPr/>
          </p:nvCxnSpPr>
          <p:spPr>
            <a:xfrm flipH="1">
              <a:off x="2819400" y="6311660"/>
              <a:ext cx="809030" cy="724231"/>
            </a:xfrm>
            <a:prstGeom prst="straightConnector1">
              <a:avLst/>
            </a:prstGeom>
            <a:ln w="28575">
              <a:solidFill>
                <a:srgbClr val="DEE7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FC94392-CF27-4CFA-9528-41DC861BBDEB}"/>
              </a:ext>
            </a:extLst>
          </p:cNvPr>
          <p:cNvSpPr txBox="1"/>
          <p:nvPr/>
        </p:nvSpPr>
        <p:spPr>
          <a:xfrm>
            <a:off x="1550337" y="7139295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수정</a:t>
            </a:r>
          </a:p>
        </p:txBody>
      </p:sp>
      <p:pic>
        <p:nvPicPr>
          <p:cNvPr id="2" name="대표화면-개인정보관리">
            <a:hlinkClick r:id="" action="ppaction://media"/>
            <a:extLst>
              <a:ext uri="{FF2B5EF4-FFF2-40B4-BE49-F238E27FC236}">
                <a16:creationId xmlns:a16="http://schemas.microsoft.com/office/drawing/2014/main" id="{802EAE51-706C-435D-BF91-A725C1B7A7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39618" y="95085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D49B049-1911-46E2-82CE-648BC3395C07}"/>
              </a:ext>
            </a:extLst>
          </p:cNvPr>
          <p:cNvSpPr/>
          <p:nvPr/>
        </p:nvSpPr>
        <p:spPr>
          <a:xfrm>
            <a:off x="239248" y="1357057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AE2B5AF-32C4-46DA-A79E-B370497F455E}"/>
              </a:ext>
            </a:extLst>
          </p:cNvPr>
          <p:cNvSpPr txBox="1"/>
          <p:nvPr/>
        </p:nvSpPr>
        <p:spPr>
          <a:xfrm>
            <a:off x="575258" y="355835"/>
            <a:ext cx="7501941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대표 화면 설명 </a:t>
            </a:r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메신저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50CF4B-8405-4CD3-AC41-EA72E4D8B75A}"/>
              </a:ext>
            </a:extLst>
          </p:cNvPr>
          <p:cNvSpPr txBox="1"/>
          <p:nvPr/>
        </p:nvSpPr>
        <p:spPr>
          <a:xfrm>
            <a:off x="4251073" y="9202575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메신저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07782-1D9F-4C62-9D0A-3ADD19C74994}"/>
              </a:ext>
            </a:extLst>
          </p:cNvPr>
          <p:cNvSpPr txBox="1"/>
          <p:nvPr/>
        </p:nvSpPr>
        <p:spPr>
          <a:xfrm>
            <a:off x="11654904" y="9202575"/>
            <a:ext cx="236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채팅창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CB2A2E0-BC51-478D-BE83-265F8D6431F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89" y="2507543"/>
            <a:ext cx="3639600" cy="6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7D94FD-BEB9-4835-AAC8-F3C593B2A98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511" y="2507543"/>
            <a:ext cx="3639600" cy="64224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2880AB-871B-47CF-ADA0-801E3004470E}"/>
              </a:ext>
            </a:extLst>
          </p:cNvPr>
          <p:cNvGrpSpPr/>
          <p:nvPr/>
        </p:nvGrpSpPr>
        <p:grpSpPr>
          <a:xfrm>
            <a:off x="11066080" y="3447140"/>
            <a:ext cx="4402519" cy="2305956"/>
            <a:chOff x="11506200" y="6286499"/>
            <a:chExt cx="4318750" cy="20354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6618DD-13B4-4686-9506-5F13ADE4ED41}"/>
                </a:ext>
              </a:extLst>
            </p:cNvPr>
            <p:cNvSpPr/>
            <p:nvPr/>
          </p:nvSpPr>
          <p:spPr>
            <a:xfrm>
              <a:off x="11506200" y="6286499"/>
              <a:ext cx="3522704" cy="2035400"/>
            </a:xfrm>
            <a:prstGeom prst="rect">
              <a:avLst/>
            </a:prstGeom>
            <a:noFill/>
            <a:ln w="57150">
              <a:solidFill>
                <a:srgbClr val="D79D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71A2604D-B828-4BDC-A06A-39130FB193D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5028904" y="7304199"/>
              <a:ext cx="796046" cy="1017700"/>
            </a:xfrm>
            <a:prstGeom prst="straightConnector1">
              <a:avLst/>
            </a:prstGeom>
            <a:ln w="28575">
              <a:solidFill>
                <a:srgbClr val="D79D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48469FF-DF3A-48F3-B265-32B669B21C6A}"/>
              </a:ext>
            </a:extLst>
          </p:cNvPr>
          <p:cNvSpPr txBox="1"/>
          <p:nvPr/>
        </p:nvSpPr>
        <p:spPr>
          <a:xfrm>
            <a:off x="15392400" y="5828856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메시지 수신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발신</a:t>
            </a:r>
          </a:p>
        </p:txBody>
      </p:sp>
      <p:pic>
        <p:nvPicPr>
          <p:cNvPr id="2" name="대표화면-메신저">
            <a:hlinkClick r:id="" action="ppaction://media"/>
            <a:extLst>
              <a:ext uri="{FF2B5EF4-FFF2-40B4-BE49-F238E27FC236}">
                <a16:creationId xmlns:a16="http://schemas.microsoft.com/office/drawing/2014/main" id="{F3067A5E-14F7-4AB2-8973-C968B9DB9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61389" y="94641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5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D49B049-1911-46E2-82CE-648BC3395C07}"/>
              </a:ext>
            </a:extLst>
          </p:cNvPr>
          <p:cNvSpPr/>
          <p:nvPr/>
        </p:nvSpPr>
        <p:spPr>
          <a:xfrm>
            <a:off x="239248" y="1357057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AE2B5AF-32C4-46DA-A79E-B370497F455E}"/>
              </a:ext>
            </a:extLst>
          </p:cNvPr>
          <p:cNvSpPr txBox="1"/>
          <p:nvPr/>
        </p:nvSpPr>
        <p:spPr>
          <a:xfrm>
            <a:off x="575258" y="355835"/>
            <a:ext cx="7501941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대표 화면 설명 </a:t>
            </a:r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보안관리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50CF4B-8405-4CD3-AC41-EA72E4D8B75A}"/>
              </a:ext>
            </a:extLst>
          </p:cNvPr>
          <p:cNvSpPr txBox="1"/>
          <p:nvPr/>
        </p:nvSpPr>
        <p:spPr>
          <a:xfrm>
            <a:off x="3882218" y="9202575"/>
            <a:ext cx="301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재학생 인증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07782-1D9F-4C62-9D0A-3ADD19C74994}"/>
              </a:ext>
            </a:extLst>
          </p:cNvPr>
          <p:cNvSpPr txBox="1"/>
          <p:nvPr/>
        </p:nvSpPr>
        <p:spPr>
          <a:xfrm>
            <a:off x="11336208" y="9202156"/>
            <a:ext cx="300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신고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7C676EC-3C00-494C-AEFA-77FE28CC45A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90" y="2507543"/>
            <a:ext cx="3639600" cy="6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7E485F5-6F1A-42A5-9911-EAB3C5DF5C6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512" y="2507543"/>
            <a:ext cx="3639600" cy="6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EAB85A-95A5-4D48-B56D-77EA60C4ECBE}"/>
              </a:ext>
            </a:extLst>
          </p:cNvPr>
          <p:cNvGrpSpPr/>
          <p:nvPr/>
        </p:nvGrpSpPr>
        <p:grpSpPr>
          <a:xfrm>
            <a:off x="2590800" y="6719988"/>
            <a:ext cx="4333566" cy="1300911"/>
            <a:chOff x="2359742" y="5835587"/>
            <a:chExt cx="4333566" cy="130091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15E7A49-1D1E-4750-9F8D-537AC0281ADE}"/>
                </a:ext>
              </a:extLst>
            </p:cNvPr>
            <p:cNvSpPr/>
            <p:nvPr/>
          </p:nvSpPr>
          <p:spPr>
            <a:xfrm>
              <a:off x="3628430" y="6108219"/>
              <a:ext cx="3064878" cy="1028279"/>
            </a:xfrm>
            <a:prstGeom prst="ellipse">
              <a:avLst/>
            </a:prstGeom>
            <a:noFill/>
            <a:ln w="38100">
              <a:solidFill>
                <a:srgbClr val="DEE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9FF7316-FFB2-4D5E-AC2B-7E5F489631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9742" y="5835587"/>
              <a:ext cx="1342430" cy="786771"/>
            </a:xfrm>
            <a:prstGeom prst="straightConnector1">
              <a:avLst/>
            </a:prstGeom>
            <a:ln w="28575">
              <a:solidFill>
                <a:srgbClr val="DEE7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9BFE314-FD72-42CA-B0CE-016D346D7F47}"/>
              </a:ext>
            </a:extLst>
          </p:cNvPr>
          <p:cNvSpPr txBox="1"/>
          <p:nvPr/>
        </p:nvSpPr>
        <p:spPr>
          <a:xfrm>
            <a:off x="1178066" y="4880101"/>
            <a:ext cx="236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유레카 개인종합정보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시계 업로드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1137C6-A95E-47D8-8AFF-027B9E72BD57}"/>
              </a:ext>
            </a:extLst>
          </p:cNvPr>
          <p:cNvGrpSpPr/>
          <p:nvPr/>
        </p:nvGrpSpPr>
        <p:grpSpPr>
          <a:xfrm>
            <a:off x="11336208" y="6286500"/>
            <a:ext cx="4360992" cy="1492957"/>
            <a:chOff x="11336208" y="6286500"/>
            <a:chExt cx="4360992" cy="149295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9DAD2C-A296-4941-A6EE-FE1F19856808}"/>
                </a:ext>
              </a:extLst>
            </p:cNvPr>
            <p:cNvSpPr/>
            <p:nvPr/>
          </p:nvSpPr>
          <p:spPr>
            <a:xfrm>
              <a:off x="11336208" y="6286500"/>
              <a:ext cx="3092304" cy="838200"/>
            </a:xfrm>
            <a:prstGeom prst="rect">
              <a:avLst/>
            </a:prstGeom>
            <a:noFill/>
            <a:ln w="38100">
              <a:solidFill>
                <a:srgbClr val="D79D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E10D478-220F-452A-A97D-29CD7ADBE35D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4428512" y="6705600"/>
              <a:ext cx="1268688" cy="1073857"/>
            </a:xfrm>
            <a:prstGeom prst="straightConnector1">
              <a:avLst/>
            </a:prstGeom>
            <a:ln w="28575">
              <a:solidFill>
                <a:srgbClr val="D79D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E97BD1-E6D8-47C2-A458-9A15C3185951}"/>
              </a:ext>
            </a:extLst>
          </p:cNvPr>
          <p:cNvSpPr txBox="1"/>
          <p:nvPr/>
        </p:nvSpPr>
        <p:spPr>
          <a:xfrm>
            <a:off x="15705912" y="6992620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유해한 사용자 신고 가능</a:t>
            </a:r>
          </a:p>
        </p:txBody>
      </p:sp>
      <p:pic>
        <p:nvPicPr>
          <p:cNvPr id="2" name="대표화면-보안관리">
            <a:hlinkClick r:id="" action="ppaction://media"/>
            <a:extLst>
              <a:ext uri="{FF2B5EF4-FFF2-40B4-BE49-F238E27FC236}">
                <a16:creationId xmlns:a16="http://schemas.microsoft.com/office/drawing/2014/main" id="{4588C386-E377-4C8A-A9EE-3373493DA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97400" y="95127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6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D49B049-1911-46E2-82CE-648BC3395C07}"/>
              </a:ext>
            </a:extLst>
          </p:cNvPr>
          <p:cNvSpPr/>
          <p:nvPr/>
        </p:nvSpPr>
        <p:spPr>
          <a:xfrm>
            <a:off x="239248" y="1357057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AE2B5AF-32C4-46DA-A79E-B370497F455E}"/>
              </a:ext>
            </a:extLst>
          </p:cNvPr>
          <p:cNvSpPr txBox="1"/>
          <p:nvPr/>
        </p:nvSpPr>
        <p:spPr>
          <a:xfrm>
            <a:off x="575258" y="355835"/>
            <a:ext cx="7501941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대표 화면 설명 </a:t>
            </a:r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네트워크 매칭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50CF4B-8405-4CD3-AC41-EA72E4D8B75A}"/>
              </a:ext>
            </a:extLst>
          </p:cNvPr>
          <p:cNvSpPr txBox="1"/>
          <p:nvPr/>
        </p:nvSpPr>
        <p:spPr>
          <a:xfrm>
            <a:off x="3882218" y="9202575"/>
            <a:ext cx="3019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시간표 관련 목록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307782-1D9F-4C62-9D0A-3ADD19C74994}"/>
              </a:ext>
            </a:extLst>
          </p:cNvPr>
          <p:cNvSpPr txBox="1"/>
          <p:nvPr/>
        </p:nvSpPr>
        <p:spPr>
          <a:xfrm>
            <a:off x="11336208" y="9202156"/>
            <a:ext cx="300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상대방 정보 화면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BFE314-FD72-42CA-B0CE-016D346D7F47}"/>
              </a:ext>
            </a:extLst>
          </p:cNvPr>
          <p:cNvSpPr txBox="1"/>
          <p:nvPr/>
        </p:nvSpPr>
        <p:spPr>
          <a:xfrm>
            <a:off x="1178066" y="4880101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과목 듣는 사용자 확인 가능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E97BD1-E6D8-47C2-A458-9A15C3185951}"/>
              </a:ext>
            </a:extLst>
          </p:cNvPr>
          <p:cNvSpPr txBox="1"/>
          <p:nvPr/>
        </p:nvSpPr>
        <p:spPr>
          <a:xfrm>
            <a:off x="15705912" y="699262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매칭 신청 기능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A3DD26-0079-4418-92E4-A2CDC6302B7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89" y="2507543"/>
            <a:ext cx="3639600" cy="6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EAB85A-95A5-4D48-B56D-77EA60C4ECBE}"/>
              </a:ext>
            </a:extLst>
          </p:cNvPr>
          <p:cNvGrpSpPr/>
          <p:nvPr/>
        </p:nvGrpSpPr>
        <p:grpSpPr>
          <a:xfrm>
            <a:off x="2514600" y="2961575"/>
            <a:ext cx="4267200" cy="1789473"/>
            <a:chOff x="2507142" y="6108219"/>
            <a:chExt cx="4046634" cy="17894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15E7A49-1D1E-4750-9F8D-537AC0281ADE}"/>
                </a:ext>
              </a:extLst>
            </p:cNvPr>
            <p:cNvSpPr/>
            <p:nvPr/>
          </p:nvSpPr>
          <p:spPr>
            <a:xfrm>
              <a:off x="3628430" y="6108219"/>
              <a:ext cx="2925346" cy="568295"/>
            </a:xfrm>
            <a:prstGeom prst="ellipse">
              <a:avLst/>
            </a:prstGeom>
            <a:noFill/>
            <a:ln w="38100">
              <a:solidFill>
                <a:srgbClr val="DEE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9FF7316-FFB2-4D5E-AC2B-7E5F4896312D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2507142" y="6392367"/>
              <a:ext cx="1121288" cy="1505325"/>
            </a:xfrm>
            <a:prstGeom prst="straightConnector1">
              <a:avLst/>
            </a:prstGeom>
            <a:ln w="28575">
              <a:solidFill>
                <a:srgbClr val="DEE7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49FC95E-57E2-4703-BA73-7FFD559E1F6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511" y="2507543"/>
            <a:ext cx="3639600" cy="64224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1137C6-A95E-47D8-8AFF-027B9E72BD57}"/>
              </a:ext>
            </a:extLst>
          </p:cNvPr>
          <p:cNvGrpSpPr/>
          <p:nvPr/>
        </p:nvGrpSpPr>
        <p:grpSpPr>
          <a:xfrm>
            <a:off x="9968711" y="3543300"/>
            <a:ext cx="2985289" cy="800100"/>
            <a:chOff x="10287408" y="6442656"/>
            <a:chExt cx="2985289" cy="8001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9DAD2C-A296-4941-A6EE-FE1F19856808}"/>
                </a:ext>
              </a:extLst>
            </p:cNvPr>
            <p:cNvSpPr/>
            <p:nvPr/>
          </p:nvSpPr>
          <p:spPr>
            <a:xfrm>
              <a:off x="11336208" y="6442656"/>
              <a:ext cx="1936489" cy="533400"/>
            </a:xfrm>
            <a:prstGeom prst="rect">
              <a:avLst/>
            </a:prstGeom>
            <a:noFill/>
            <a:ln w="38100">
              <a:solidFill>
                <a:srgbClr val="D79D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E10D478-220F-452A-A97D-29CD7ADBE35D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0287408" y="6709356"/>
              <a:ext cx="1048800" cy="533400"/>
            </a:xfrm>
            <a:prstGeom prst="straightConnector1">
              <a:avLst/>
            </a:prstGeom>
            <a:ln w="28575">
              <a:solidFill>
                <a:srgbClr val="D79D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42FAF0-FB1A-45AC-871D-00978073BF6A}"/>
              </a:ext>
            </a:extLst>
          </p:cNvPr>
          <p:cNvGrpSpPr/>
          <p:nvPr/>
        </p:nvGrpSpPr>
        <p:grpSpPr>
          <a:xfrm>
            <a:off x="11985755" y="7658100"/>
            <a:ext cx="3320905" cy="1158252"/>
            <a:chOff x="12948684" y="4337430"/>
            <a:chExt cx="3320905" cy="115825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0740CAF-5607-4B40-9B66-75AAA1121268}"/>
                </a:ext>
              </a:extLst>
            </p:cNvPr>
            <p:cNvSpPr/>
            <p:nvPr/>
          </p:nvSpPr>
          <p:spPr>
            <a:xfrm>
              <a:off x="12948684" y="4735871"/>
              <a:ext cx="1612308" cy="759811"/>
            </a:xfrm>
            <a:prstGeom prst="ellipse">
              <a:avLst/>
            </a:prstGeom>
            <a:noFill/>
            <a:ln w="57150">
              <a:solidFill>
                <a:srgbClr val="FF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2B15C9B-DE8C-4FFF-B14E-1AF26C67877C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14560992" y="4337430"/>
              <a:ext cx="1708597" cy="778347"/>
            </a:xfrm>
            <a:prstGeom prst="straightConnector1">
              <a:avLst/>
            </a:prstGeom>
            <a:ln w="28575">
              <a:solidFill>
                <a:srgbClr val="FF8A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FA8624E-607D-486C-9E55-6E89AC34C214}"/>
              </a:ext>
            </a:extLst>
          </p:cNvPr>
          <p:cNvSpPr txBox="1"/>
          <p:nvPr/>
        </p:nvSpPr>
        <p:spPr>
          <a:xfrm>
            <a:off x="8304541" y="439199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공강시간으로</a:t>
            </a:r>
            <a:endParaRPr lang="en-US" altLang="ko-KR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매칭</a:t>
            </a:r>
          </a:p>
        </p:txBody>
      </p:sp>
      <p:pic>
        <p:nvPicPr>
          <p:cNvPr id="2" name="대표화면-네트워크매칭">
            <a:hlinkClick r:id="" action="ppaction://media"/>
            <a:extLst>
              <a:ext uri="{FF2B5EF4-FFF2-40B4-BE49-F238E27FC236}">
                <a16:creationId xmlns:a16="http://schemas.microsoft.com/office/drawing/2014/main" id="{0F9C8CC0-050F-4A0F-94A1-2886788E5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73600" y="94816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2A2B02-41C5-46A9-86AE-844F814686D4}"/>
              </a:ext>
            </a:extLst>
          </p:cNvPr>
          <p:cNvSpPr/>
          <p:nvPr/>
        </p:nvSpPr>
        <p:spPr>
          <a:xfrm>
            <a:off x="11010900" y="3081337"/>
            <a:ext cx="4572000" cy="6851336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BC9B0D-249C-4FE8-86B6-0DA8ADFE90E1}"/>
              </a:ext>
            </a:extLst>
          </p:cNvPr>
          <p:cNvSpPr/>
          <p:nvPr/>
        </p:nvSpPr>
        <p:spPr>
          <a:xfrm>
            <a:off x="1862397" y="2933700"/>
            <a:ext cx="4572000" cy="6954157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75259" y="1866900"/>
            <a:ext cx="327736" cy="854062"/>
            <a:chOff x="9542857" y="5900686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542857" y="5900686"/>
              <a:ext cx="327735" cy="327735"/>
              <a:chOff x="9542857" y="5900686"/>
              <a:chExt cx="327735" cy="3277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2857" y="5900686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42858" y="6427012"/>
              <a:ext cx="327735" cy="327735"/>
              <a:chOff x="9542858" y="6427012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2858" y="6427012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2" name="Object 12"/>
          <p:cNvSpPr txBox="1"/>
          <p:nvPr/>
        </p:nvSpPr>
        <p:spPr>
          <a:xfrm>
            <a:off x="16868603" y="615896"/>
            <a:ext cx="424699" cy="42999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575259" y="355835"/>
            <a:ext cx="6048478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중간발표 이후 수정한 부분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1232E2-A6DA-49CA-B3A6-3A62048DACC7}"/>
              </a:ext>
            </a:extLst>
          </p:cNvPr>
          <p:cNvSpPr/>
          <p:nvPr/>
        </p:nvSpPr>
        <p:spPr>
          <a:xfrm>
            <a:off x="239248" y="1357057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5C2CCD5E-E806-4E0D-8E33-4ED8D5E67598}"/>
              </a:ext>
            </a:extLst>
          </p:cNvPr>
          <p:cNvSpPr txBox="1"/>
          <p:nvPr/>
        </p:nvSpPr>
        <p:spPr>
          <a:xfrm>
            <a:off x="1038122" y="1866900"/>
            <a:ext cx="6429478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신고 및 계정 정지 기능 생성</a:t>
            </a:r>
            <a:endParaRPr lang="en-US" sz="4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5CD9CC-A402-4E99-92C8-1E52302B3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162300"/>
            <a:ext cx="3724795" cy="6535062"/>
          </a:xfrm>
          <a:prstGeom prst="rect">
            <a:avLst/>
          </a:prstGeom>
        </p:spPr>
      </p:pic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619387E0-A9F1-4E67-8F26-719F895E3FE4}"/>
              </a:ext>
            </a:extLst>
          </p:cNvPr>
          <p:cNvGrpSpPr/>
          <p:nvPr/>
        </p:nvGrpSpPr>
        <p:grpSpPr>
          <a:xfrm>
            <a:off x="9818332" y="1953689"/>
            <a:ext cx="327736" cy="854062"/>
            <a:chOff x="9542857" y="5900686"/>
            <a:chExt cx="327736" cy="854062"/>
          </a:xfrm>
        </p:grpSpPr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A9A92204-C44A-4BB0-9DB5-1E48B470C589}"/>
                </a:ext>
              </a:extLst>
            </p:cNvPr>
            <p:cNvGrpSpPr/>
            <p:nvPr/>
          </p:nvGrpSpPr>
          <p:grpSpPr>
            <a:xfrm>
              <a:off x="9542857" y="5900686"/>
              <a:ext cx="327735" cy="327735"/>
              <a:chOff x="9542857" y="5900686"/>
              <a:chExt cx="327735" cy="327735"/>
            </a:xfrm>
          </p:grpSpPr>
          <p:pic>
            <p:nvPicPr>
              <p:cNvPr id="24" name="Object 3">
                <a:extLst>
                  <a:ext uri="{FF2B5EF4-FFF2-40B4-BE49-F238E27FC236}">
                    <a16:creationId xmlns:a16="http://schemas.microsoft.com/office/drawing/2014/main" id="{3F4917D9-4E82-4441-8FFC-D6DD9E735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2857" y="5900686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13762278-DCFD-4301-9073-26B74280A75B}"/>
                </a:ext>
              </a:extLst>
            </p:cNvPr>
            <p:cNvGrpSpPr/>
            <p:nvPr/>
          </p:nvGrpSpPr>
          <p:grpSpPr>
            <a:xfrm>
              <a:off x="9542858" y="6427012"/>
              <a:ext cx="327735" cy="327735"/>
              <a:chOff x="9542858" y="6427012"/>
              <a:chExt cx="327735" cy="327735"/>
            </a:xfrm>
          </p:grpSpPr>
          <p:pic>
            <p:nvPicPr>
              <p:cNvPr id="23" name="Object 6">
                <a:extLst>
                  <a:ext uri="{FF2B5EF4-FFF2-40B4-BE49-F238E27FC236}">
                    <a16:creationId xmlns:a16="http://schemas.microsoft.com/office/drawing/2014/main" id="{F91EC0AB-AC5A-4124-863B-BE8BC6769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2858" y="6427012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30" name="Object 13">
            <a:extLst>
              <a:ext uri="{FF2B5EF4-FFF2-40B4-BE49-F238E27FC236}">
                <a16:creationId xmlns:a16="http://schemas.microsoft.com/office/drawing/2014/main" id="{B594B019-ED78-4D34-AA7C-1EDBE5B76904}"/>
              </a:ext>
            </a:extLst>
          </p:cNvPr>
          <p:cNvSpPr txBox="1"/>
          <p:nvPr/>
        </p:nvSpPr>
        <p:spPr>
          <a:xfrm>
            <a:off x="10015536" y="1684792"/>
            <a:ext cx="6629401" cy="53779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알림 창을 통해 매칭 현황 바로 보기 생성 </a:t>
            </a:r>
            <a:endParaRPr lang="en-US" sz="4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066769-E2BC-44C8-BBE7-27307549A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8058" y="3238500"/>
            <a:ext cx="3705742" cy="6496957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13080B8-0C16-4EC9-9008-642D4A546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242">
        <p:fade/>
      </p:transition>
    </mc:Choice>
    <mc:Fallback xmlns="">
      <p:transition spd="med" advTm="30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83DA65-3E6F-424B-8982-C8469E0188DB}"/>
              </a:ext>
            </a:extLst>
          </p:cNvPr>
          <p:cNvSpPr/>
          <p:nvPr/>
        </p:nvSpPr>
        <p:spPr>
          <a:xfrm>
            <a:off x="905125" y="2077986"/>
            <a:ext cx="8563079" cy="454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4A0370-4DE0-4F62-A9DC-F8B4409838A0}"/>
              </a:ext>
            </a:extLst>
          </p:cNvPr>
          <p:cNvSpPr/>
          <p:nvPr/>
        </p:nvSpPr>
        <p:spPr>
          <a:xfrm>
            <a:off x="990600" y="2821967"/>
            <a:ext cx="8153399" cy="6483627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685800" y="372309"/>
            <a:ext cx="6171429" cy="3157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어플과의 </a:t>
            </a:r>
            <a:r>
              <a:rPr lang="ko-KR" altLang="en-US" sz="4500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차별점</a:t>
            </a:r>
            <a:endParaRPr 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D01CC6-CE3C-4331-ADE5-F149430DE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818" y="2927710"/>
            <a:ext cx="3546601" cy="6281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D97768-5C47-46D7-A54B-5EB1E50EE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666" y="2900319"/>
            <a:ext cx="3512288" cy="628176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1E94A7-F30C-4241-B614-2CEB81EE7F40}"/>
              </a:ext>
            </a:extLst>
          </p:cNvPr>
          <p:cNvSpPr/>
          <p:nvPr/>
        </p:nvSpPr>
        <p:spPr>
          <a:xfrm>
            <a:off x="11658600" y="2831492"/>
            <a:ext cx="4572000" cy="6483627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1D302D-B0ED-413B-B01E-41AB56D5A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2933700"/>
            <a:ext cx="3490242" cy="62581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53F25A-2927-4BEA-A5DC-CA41118E59B6}"/>
              </a:ext>
            </a:extLst>
          </p:cNvPr>
          <p:cNvSpPr/>
          <p:nvPr/>
        </p:nvSpPr>
        <p:spPr>
          <a:xfrm>
            <a:off x="478496" y="1217129"/>
            <a:ext cx="17809504" cy="327735"/>
          </a:xfrm>
          <a:prstGeom prst="rect">
            <a:avLst/>
          </a:prstGeom>
          <a:solidFill>
            <a:srgbClr val="A8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A921C5CB-2AAE-489D-AADA-B481EEDC7026}"/>
              </a:ext>
            </a:extLst>
          </p:cNvPr>
          <p:cNvSpPr txBox="1"/>
          <p:nvPr/>
        </p:nvSpPr>
        <p:spPr>
          <a:xfrm>
            <a:off x="905127" y="1906436"/>
            <a:ext cx="8563078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나와 겹치는 </a:t>
            </a:r>
            <a:r>
              <a:rPr lang="en-US" altLang="ko-KR" sz="4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000</a:t>
            </a:r>
            <a:r>
              <a:rPr lang="ko-KR" altLang="en-US" sz="4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볼 수 있는 </a:t>
            </a:r>
            <a:r>
              <a:rPr lang="ko-KR" altLang="en-US" sz="4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정보창</a:t>
            </a:r>
            <a:endParaRPr lang="en-US" sz="4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9B133E-69DB-4279-81D0-AC8ADA7AB9D5}"/>
              </a:ext>
            </a:extLst>
          </p:cNvPr>
          <p:cNvSpPr/>
          <p:nvPr/>
        </p:nvSpPr>
        <p:spPr>
          <a:xfrm>
            <a:off x="10058399" y="2077986"/>
            <a:ext cx="8077200" cy="5201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C22489B6-234D-4C02-BBA5-CEDAD035B3C4}"/>
              </a:ext>
            </a:extLst>
          </p:cNvPr>
          <p:cNvSpPr txBox="1"/>
          <p:nvPr/>
        </p:nvSpPr>
        <p:spPr>
          <a:xfrm>
            <a:off x="10058400" y="1906436"/>
            <a:ext cx="8458198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메인에서 시간표와 메신저 접근 가능</a:t>
            </a:r>
            <a:endParaRPr lang="en-US" sz="4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5C07F80-450E-4D55-BEED-9337AA199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180">
        <p:fade/>
      </p:transition>
    </mc:Choice>
    <mc:Fallback xmlns="">
      <p:transition spd="med" advTm="401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267200" y="6646950"/>
            <a:ext cx="10854146" cy="30685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9600" b="1" dirty="0">
                <a:solidFill>
                  <a:srgbClr val="FFFFFF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네트워킹 애플리케이션</a:t>
            </a:r>
            <a:endParaRPr lang="en-US" sz="14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770" y="9106977"/>
            <a:ext cx="3774101" cy="83712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6</a:t>
            </a:r>
            <a:r>
              <a:rPr lang="ko-KR" altLang="en-US" b="1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조 </a:t>
            </a:r>
            <a:r>
              <a:rPr lang="ko-KR" altLang="en-US" b="1" dirty="0" err="1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밀레니엄베이비</a:t>
            </a:r>
            <a:endParaRPr lang="en-US" sz="1800" b="1" dirty="0">
              <a:solidFill>
                <a:srgbClr val="000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2021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소프트웨어융합창의설계</a:t>
            </a:r>
            <a:endParaRPr lang="en-US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 rot="5400000">
            <a:off x="15724648" y="2263066"/>
            <a:ext cx="5586718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www.miri_portfolio.com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7E04A5C-044A-40B4-A7D5-A0AD9F4CC8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2"/>
    </mc:Choice>
    <mc:Fallback xmlns="">
      <p:transition spd="slow" advTm="31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2470" y="2178934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868603" y="615896"/>
            <a:ext cx="424699" cy="42999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78657" y="3101338"/>
            <a:ext cx="327736" cy="854062"/>
            <a:chOff x="2941669" y="257827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7" name="Object 17"/>
          <p:cNvSpPr txBox="1"/>
          <p:nvPr/>
        </p:nvSpPr>
        <p:spPr>
          <a:xfrm>
            <a:off x="10390643" y="4571429"/>
            <a:ext cx="5142857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415615" y="4650100"/>
            <a:ext cx="5034186" cy="5106038"/>
            <a:chOff x="9443814" y="1170206"/>
            <a:chExt cx="7990409" cy="79924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3814" y="1170206"/>
              <a:ext cx="7990409" cy="7992426"/>
            </a:xfrm>
            <a:prstGeom prst="rect">
              <a:avLst/>
            </a:prstGeom>
          </p:spPr>
        </p:pic>
      </p:grpSp>
      <p:sp>
        <p:nvSpPr>
          <p:cNvPr id="21" name="Object 13">
            <a:extLst>
              <a:ext uri="{FF2B5EF4-FFF2-40B4-BE49-F238E27FC236}">
                <a16:creationId xmlns:a16="http://schemas.microsoft.com/office/drawing/2014/main" id="{60939EC9-7DDD-4B43-A28D-F702D63C6DFB}"/>
              </a:ext>
            </a:extLst>
          </p:cNvPr>
          <p:cNvSpPr txBox="1"/>
          <p:nvPr/>
        </p:nvSpPr>
        <p:spPr>
          <a:xfrm>
            <a:off x="1073405" y="1093651"/>
            <a:ext cx="6048478" cy="520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</a:t>
            </a:r>
            <a:r>
              <a:rPr lang="ko-KR" altLang="en-US" sz="6000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메이트는</a:t>
            </a:r>
            <a:r>
              <a:rPr lang="en-US" altLang="ko-KR" sz="6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en-US" sz="6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326BC7-BD51-4304-95EE-C7507AECD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009679"/>
            <a:ext cx="4229467" cy="4282811"/>
          </a:xfrm>
          <a:prstGeom prst="rect">
            <a:avLst/>
          </a:prstGeom>
        </p:spPr>
      </p:pic>
      <p:sp>
        <p:nvSpPr>
          <p:cNvPr id="22" name="Object 13">
            <a:extLst>
              <a:ext uri="{FF2B5EF4-FFF2-40B4-BE49-F238E27FC236}">
                <a16:creationId xmlns:a16="http://schemas.microsoft.com/office/drawing/2014/main" id="{D5C15962-AAA4-43E1-855F-8FAF4B450E5F}"/>
              </a:ext>
            </a:extLst>
          </p:cNvPr>
          <p:cNvSpPr txBox="1"/>
          <p:nvPr/>
        </p:nvSpPr>
        <p:spPr>
          <a:xfrm>
            <a:off x="1576387" y="2857500"/>
            <a:ext cx="6537458" cy="5059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시대에 </a:t>
            </a:r>
            <a:r>
              <a:rPr lang="ko-KR" altLang="en-US" sz="4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결핍되어있는</a:t>
            </a:r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요소를 채우는 서비스</a:t>
            </a:r>
            <a:endParaRPr lang="en-US" sz="45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9E4648E7-DC59-471E-9A97-A2C9C5D9C695}"/>
              </a:ext>
            </a:extLst>
          </p:cNvPr>
          <p:cNvGrpSpPr/>
          <p:nvPr/>
        </p:nvGrpSpPr>
        <p:grpSpPr>
          <a:xfrm>
            <a:off x="1073405" y="4932861"/>
            <a:ext cx="327736" cy="854062"/>
            <a:chOff x="2941669" y="2578277"/>
            <a:chExt cx="327736" cy="854062"/>
          </a:xfrm>
        </p:grpSpPr>
        <p:grpSp>
          <p:nvGrpSpPr>
            <p:cNvPr id="24" name="그룹 1003">
              <a:extLst>
                <a:ext uri="{FF2B5EF4-FFF2-40B4-BE49-F238E27FC236}">
                  <a16:creationId xmlns:a16="http://schemas.microsoft.com/office/drawing/2014/main" id="{CCA127B3-638D-41D3-A4F0-48C2341D609E}"/>
                </a:ext>
              </a:extLst>
            </p:cNvPr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27" name="Object 10">
                <a:extLst>
                  <a:ext uri="{FF2B5EF4-FFF2-40B4-BE49-F238E27FC236}">
                    <a16:creationId xmlns:a16="http://schemas.microsoft.com/office/drawing/2014/main" id="{12434012-13A5-435A-A286-5BCEE5FCB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25" name="그룹 1004">
              <a:extLst>
                <a:ext uri="{FF2B5EF4-FFF2-40B4-BE49-F238E27FC236}">
                  <a16:creationId xmlns:a16="http://schemas.microsoft.com/office/drawing/2014/main" id="{1C73D9C7-B9E6-4CFD-B30C-C38E79EEF58D}"/>
                </a:ext>
              </a:extLst>
            </p:cNvPr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26" name="Object 13">
                <a:extLst>
                  <a:ext uri="{FF2B5EF4-FFF2-40B4-BE49-F238E27FC236}">
                    <a16:creationId xmlns:a16="http://schemas.microsoft.com/office/drawing/2014/main" id="{FAA95EEF-8798-4B93-A687-3FB27CC8C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28" name="Object 13">
            <a:extLst>
              <a:ext uri="{FF2B5EF4-FFF2-40B4-BE49-F238E27FC236}">
                <a16:creationId xmlns:a16="http://schemas.microsoft.com/office/drawing/2014/main" id="{75A6E7DC-17D4-44ED-B83E-1AB261858BBA}"/>
              </a:ext>
            </a:extLst>
          </p:cNvPr>
          <p:cNvSpPr txBox="1"/>
          <p:nvPr/>
        </p:nvSpPr>
        <p:spPr>
          <a:xfrm>
            <a:off x="1539742" y="4637564"/>
            <a:ext cx="6537458" cy="5059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 생활에서 필요한 정보와 네트워크를 쉽게 얻는 서비스 </a:t>
            </a:r>
            <a:endParaRPr lang="en-US" sz="45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EB22CBB7-A0FA-49DF-A4EC-7F9F9855C62F}"/>
              </a:ext>
            </a:extLst>
          </p:cNvPr>
          <p:cNvGrpSpPr/>
          <p:nvPr/>
        </p:nvGrpSpPr>
        <p:grpSpPr>
          <a:xfrm>
            <a:off x="1073404" y="6847456"/>
            <a:ext cx="327736" cy="854062"/>
            <a:chOff x="2941669" y="2578277"/>
            <a:chExt cx="327736" cy="854062"/>
          </a:xfrm>
        </p:grpSpPr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id="{7745045F-D8BB-4E8A-92D0-DE29C5374B24}"/>
                </a:ext>
              </a:extLst>
            </p:cNvPr>
            <p:cNvGrpSpPr/>
            <p:nvPr/>
          </p:nvGrpSpPr>
          <p:grpSpPr>
            <a:xfrm>
              <a:off x="2941669" y="2578277"/>
              <a:ext cx="327735" cy="327735"/>
              <a:chOff x="2941669" y="2578277"/>
              <a:chExt cx="327735" cy="327735"/>
            </a:xfrm>
          </p:grpSpPr>
          <p:pic>
            <p:nvPicPr>
              <p:cNvPr id="33" name="Object 10">
                <a:extLst>
                  <a:ext uri="{FF2B5EF4-FFF2-40B4-BE49-F238E27FC236}">
                    <a16:creationId xmlns:a16="http://schemas.microsoft.com/office/drawing/2014/main" id="{FDC6C20F-6BBD-426A-BD2B-99B379097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41669" y="25782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31" name="그룹 1004">
              <a:extLst>
                <a:ext uri="{FF2B5EF4-FFF2-40B4-BE49-F238E27FC236}">
                  <a16:creationId xmlns:a16="http://schemas.microsoft.com/office/drawing/2014/main" id="{885C5380-0CC9-48C6-9E1E-A0C0B701DA9F}"/>
                </a:ext>
              </a:extLst>
            </p:cNvPr>
            <p:cNvGrpSpPr/>
            <p:nvPr/>
          </p:nvGrpSpPr>
          <p:grpSpPr>
            <a:xfrm>
              <a:off x="2941670" y="3104603"/>
              <a:ext cx="327735" cy="327735"/>
              <a:chOff x="2941670" y="3104603"/>
              <a:chExt cx="327735" cy="327735"/>
            </a:xfrm>
          </p:grpSpPr>
          <p:pic>
            <p:nvPicPr>
              <p:cNvPr id="32" name="Object 13">
                <a:extLst>
                  <a:ext uri="{FF2B5EF4-FFF2-40B4-BE49-F238E27FC236}">
                    <a16:creationId xmlns:a16="http://schemas.microsoft.com/office/drawing/2014/main" id="{6D852169-A510-49AC-A39F-DDF5FB8CD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41670" y="310460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34" name="Object 13">
            <a:extLst>
              <a:ext uri="{FF2B5EF4-FFF2-40B4-BE49-F238E27FC236}">
                <a16:creationId xmlns:a16="http://schemas.microsoft.com/office/drawing/2014/main" id="{33530CFF-5075-44B5-BBE9-8825F6D04991}"/>
              </a:ext>
            </a:extLst>
          </p:cNvPr>
          <p:cNvSpPr txBox="1"/>
          <p:nvPr/>
        </p:nvSpPr>
        <p:spPr>
          <a:xfrm>
            <a:off x="1539741" y="6552159"/>
            <a:ext cx="6537458" cy="5059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본인이 원하는 네트워크를 생성할 수 있는 서비스</a:t>
            </a:r>
            <a:endParaRPr lang="en-US" sz="45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89E9F06-CADD-4A64-8F15-D798ABD30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415">
        <p:fade/>
      </p:transition>
    </mc:Choice>
    <mc:Fallback xmlns="">
      <p:transition spd="med" advTm="53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4313" y="1286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19600" y="3727859"/>
            <a:ext cx="12756726" cy="30685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5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endParaRPr lang="en-US" sz="15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9600" y="6359773"/>
            <a:ext cx="10492665" cy="873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소프트웨어 융합창의 설계 </a:t>
            </a:r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sz="4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 </a:t>
            </a:r>
            <a:r>
              <a:rPr lang="ko-KR" altLang="en-US" sz="4400" dirty="0" err="1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밀레니엄베이비</a:t>
            </a:r>
            <a:endParaRPr lang="en-US" sz="44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 rot="5400000">
            <a:off x="15724648" y="2263066"/>
            <a:ext cx="5586718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www.miri_portfolio.com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E1A6535-B027-4D9C-A1D5-D29CC00B3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89">
        <p:fade/>
      </p:transition>
    </mc:Choice>
    <mc:Fallback xmlns="">
      <p:transition spd="med" advTm="59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3309" y="2438522"/>
            <a:ext cx="5209891" cy="7050864"/>
            <a:chOff x="1128935" y="2438522"/>
            <a:chExt cx="5209891" cy="705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935" y="2438522"/>
              <a:ext cx="5209891" cy="705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0000" y="5295900"/>
            <a:ext cx="8356053" cy="9524"/>
            <a:chOff x="7169593" y="5306598"/>
            <a:chExt cx="8356053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169593" y="5306598"/>
              <a:ext cx="8356053" cy="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0600" y="1162477"/>
            <a:ext cx="7920877" cy="19053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800" b="1" dirty="0"/>
              <a:t>애플리케이션 소개</a:t>
            </a:r>
            <a:r>
              <a:rPr lang="en-US" sz="4800" b="1" dirty="0"/>
              <a:t> </a:t>
            </a:r>
            <a:endParaRPr lang="en-US" sz="3600" b="1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6377864" y="1162477"/>
            <a:ext cx="327736" cy="854062"/>
            <a:chOff x="6100243" y="1162477"/>
            <a:chExt cx="327736" cy="8540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100243" y="1162477"/>
              <a:ext cx="327735" cy="327735"/>
              <a:chOff x="6100243" y="1162477"/>
              <a:chExt cx="327735" cy="32773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00243" y="11624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100243" y="1688804"/>
              <a:ext cx="327735" cy="327735"/>
              <a:chOff x="6100243" y="1688804"/>
              <a:chExt cx="327735" cy="32773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00243" y="1688804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4AA286-FA2D-463A-ACBC-F5BC9FF0D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28900"/>
            <a:ext cx="4800600" cy="6629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10E015-D6D0-4BF6-BF52-093980F0442D}"/>
              </a:ext>
            </a:extLst>
          </p:cNvPr>
          <p:cNvSpPr txBox="1"/>
          <p:nvPr/>
        </p:nvSpPr>
        <p:spPr>
          <a:xfrm>
            <a:off x="8335617" y="2240459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Class Mate </a:t>
            </a:r>
            <a:endParaRPr lang="ko-KR" altLang="en-US" sz="4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4C48B-630B-46C0-BA8E-D77F44FF07B5}"/>
              </a:ext>
            </a:extLst>
          </p:cNvPr>
          <p:cNvSpPr txBox="1"/>
          <p:nvPr/>
        </p:nvSpPr>
        <p:spPr>
          <a:xfrm>
            <a:off x="8305800" y="3487378"/>
            <a:ext cx="9681323" cy="485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▶ </a:t>
            </a:r>
            <a:r>
              <a:rPr lang="ko-KR" altLang="en-US" sz="28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언택트</a:t>
            </a:r>
            <a:r>
              <a:rPr lang="ko-KR" altLang="en-US" sz="28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시대</a:t>
            </a:r>
            <a:r>
              <a:rPr lang="en-US" altLang="ko-KR" sz="28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8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대면 만남이 줄어든 상황 속 교내 네트워크 활성화를 위해 시간표가 비슷한 학생들끼리 매칭해주는 앱</a:t>
            </a:r>
            <a:endParaRPr lang="en-US" altLang="ko-KR" sz="28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8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▶ 정보 교환 및 소통 가능</a:t>
            </a:r>
            <a:endParaRPr lang="en-US" altLang="ko-KR" sz="28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8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▶같은 수업을 듣는 학생 및 공강시간이 같은 학생</a:t>
            </a:r>
            <a:endParaRPr lang="en-US" altLang="ko-KR" sz="28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8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▶관심사나 취미가 비슷한 학생</a:t>
            </a:r>
            <a:endParaRPr lang="en-US" altLang="ko-KR" sz="28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B6B9994-4401-4DF5-B2A7-B8832DCB6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49"/>
    </mc:Choice>
    <mc:Fallback xmlns="">
      <p:transition spd="slow" advTm="23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0" y="2438522"/>
            <a:ext cx="10139139" cy="7050864"/>
            <a:chOff x="1128935" y="2438522"/>
            <a:chExt cx="5209891" cy="705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935" y="2438522"/>
              <a:ext cx="5209891" cy="705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9000" y="5438776"/>
            <a:ext cx="8356053" cy="9524"/>
            <a:chOff x="7169593" y="5306598"/>
            <a:chExt cx="8356053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169593" y="5306598"/>
              <a:ext cx="8356053" cy="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09600" y="1283773"/>
            <a:ext cx="6781800" cy="11165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+mn-ea"/>
                <a:cs typeface="Malgun Gothic Semilight" panose="020B0502040204020203" pitchFamily="50" charset="-127"/>
              </a:rPr>
              <a:t>사용환경 </a:t>
            </a:r>
            <a:r>
              <a:rPr lang="en-US" altLang="ko-KR" sz="4000" b="1" dirty="0">
                <a:latin typeface="+mn-ea"/>
                <a:cs typeface="Malgun Gothic Semilight" panose="020B0502040204020203" pitchFamily="50" charset="-127"/>
              </a:rPr>
              <a:t>&amp; </a:t>
            </a:r>
            <a:r>
              <a:rPr lang="ko-KR" altLang="en-US" sz="4000" b="1" dirty="0">
                <a:latin typeface="+mn-ea"/>
                <a:cs typeface="Malgun Gothic Semilight" panose="020B0502040204020203" pitchFamily="50" charset="-127"/>
              </a:rPr>
              <a:t>개발환경</a:t>
            </a:r>
            <a:endParaRPr lang="en-US" sz="4000" b="1" dirty="0">
              <a:latin typeface="+mn-ea"/>
              <a:cs typeface="Malgun Gothic Semilight" panose="020B0502040204020203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5486400" y="1162477"/>
            <a:ext cx="327736" cy="854062"/>
            <a:chOff x="6100243" y="1162477"/>
            <a:chExt cx="327736" cy="8540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100243" y="1162477"/>
              <a:ext cx="327735" cy="327735"/>
              <a:chOff x="6100243" y="1162477"/>
              <a:chExt cx="327735" cy="32773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00243" y="11624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100243" y="1688804"/>
              <a:ext cx="327735" cy="327735"/>
              <a:chOff x="6100243" y="1688804"/>
              <a:chExt cx="327735" cy="32773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00243" y="1688804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FC96019-BB72-4A03-B800-5499A0A2B9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78975"/>
            <a:ext cx="9138120" cy="5763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CC06E2-CAD5-4A1D-B06E-28D197F8E1AB}"/>
              </a:ext>
            </a:extLst>
          </p:cNvPr>
          <p:cNvSpPr txBox="1"/>
          <p:nvPr/>
        </p:nvSpPr>
        <p:spPr>
          <a:xfrm>
            <a:off x="1295400" y="28575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</a:t>
            </a:r>
            <a:r>
              <a:rPr lang="ko-KR" altLang="en-US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사용환경</a:t>
            </a:r>
            <a:r>
              <a:rPr lang="en-US" altLang="ko-KR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&gt;</a:t>
            </a:r>
            <a:endParaRPr lang="ko-KR" altLang="en-US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656E0725-81F3-459A-9ADD-0E5FE8ABF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791" y="4838700"/>
            <a:ext cx="6278409" cy="4355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7F4956-EA95-416A-A433-30A3C1A4D56A}"/>
              </a:ext>
            </a:extLst>
          </p:cNvPr>
          <p:cNvSpPr txBox="1"/>
          <p:nvPr/>
        </p:nvSpPr>
        <p:spPr>
          <a:xfrm>
            <a:off x="11932914" y="4457700"/>
            <a:ext cx="25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&lt;</a:t>
            </a:r>
            <a:r>
              <a:rPr lang="ko-KR" altLang="en-US" sz="24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개발 환경</a:t>
            </a:r>
            <a:r>
              <a:rPr lang="en-US" altLang="ko-KR" sz="24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&gt;</a:t>
            </a:r>
            <a:endParaRPr lang="ko-KR" altLang="en-US" sz="24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1CD6EF0-E08B-4E07-B6E6-5A7FE868E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37"/>
    </mc:Choice>
    <mc:Fallback xmlns="">
      <p:transition spd="slow" advTm="22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1495251"/>
            <a:ext cx="4016923" cy="1590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Usecase</a:t>
            </a:r>
            <a:endParaRPr lang="en-US" sz="8200" kern="0" spc="-3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23068" y="3533045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8047" y="3619500"/>
            <a:ext cx="5936153" cy="62331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●네트워크 매칭</a:t>
            </a:r>
            <a:endParaRPr lang="en-US" altLang="ko-KR" sz="2400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● 메신저</a:t>
            </a:r>
            <a:endParaRPr lang="en-US" altLang="ko-KR" sz="2400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● 보안 관리</a:t>
            </a:r>
            <a:endParaRPr lang="en-US" altLang="ko-KR" sz="2400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● 재학생 인증</a:t>
            </a:r>
            <a:r>
              <a:rPr lang="en-US" altLang="ko-KR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양방향 수락</a:t>
            </a:r>
            <a:endParaRPr lang="en-US" altLang="ko-KR" sz="2400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● 개인정보  관리</a:t>
            </a:r>
            <a:endParaRPr lang="en-US" altLang="ko-KR" sz="2400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● 시간표 관리</a:t>
            </a:r>
            <a:endParaRPr lang="en-US" altLang="ko-KR" sz="2400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● </a:t>
            </a:r>
            <a:r>
              <a:rPr lang="en-US" altLang="ko-KR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 </a:t>
            </a:r>
            <a:r>
              <a:rPr lang="ko-KR" altLang="en-US" sz="2400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관리</a:t>
            </a:r>
            <a:endParaRPr lang="en-US" altLang="ko-KR" sz="2400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/>
            <a:endParaRPr lang="en-US" altLang="ko-KR" sz="2400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just"/>
            <a:endParaRPr lang="en-US" sz="24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72000" y="1866900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9872820" y="4571429"/>
            <a:ext cx="5142857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925991" y="1170206"/>
            <a:ext cx="7990409" cy="7992426"/>
            <a:chOff x="9443814" y="1170206"/>
            <a:chExt cx="7990409" cy="79924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3814" y="1170206"/>
              <a:ext cx="7990409" cy="7992426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49A84E9-622B-4313-BBFE-18709226E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068" y="1333500"/>
            <a:ext cx="7709729" cy="7696199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7CDD519-3E88-4F68-A996-6F7EF65D3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1"/>
    </mc:Choice>
    <mc:Fallback xmlns="">
      <p:transition spd="slow" advTm="1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B6DD039-8D49-4D16-9E30-DFD83CA5A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"/>
            <a:ext cx="18135599" cy="102108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0C77347-E256-4FD6-9087-8064B00E694E}"/>
              </a:ext>
            </a:extLst>
          </p:cNvPr>
          <p:cNvSpPr/>
          <p:nvPr/>
        </p:nvSpPr>
        <p:spPr>
          <a:xfrm>
            <a:off x="4572000" y="1517874"/>
            <a:ext cx="4953000" cy="141582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DDB54E7-F87C-47DD-947A-86274A4D6EAC}"/>
              </a:ext>
            </a:extLst>
          </p:cNvPr>
          <p:cNvSpPr/>
          <p:nvPr/>
        </p:nvSpPr>
        <p:spPr>
          <a:xfrm>
            <a:off x="4757676" y="4152900"/>
            <a:ext cx="4462524" cy="141582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1366402-1F8E-4DA1-8639-30A78B900F97}"/>
              </a:ext>
            </a:extLst>
          </p:cNvPr>
          <p:cNvSpPr/>
          <p:nvPr/>
        </p:nvSpPr>
        <p:spPr>
          <a:xfrm>
            <a:off x="4495800" y="7277100"/>
            <a:ext cx="5486400" cy="1219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6652CDC-3FA3-4A1A-9C62-70282787B4DF}"/>
              </a:ext>
            </a:extLst>
          </p:cNvPr>
          <p:cNvSpPr/>
          <p:nvPr/>
        </p:nvSpPr>
        <p:spPr>
          <a:xfrm>
            <a:off x="10972800" y="3078878"/>
            <a:ext cx="3200400" cy="1042584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B04920E-6222-4D3F-9D3D-41B64900FAF3}"/>
              </a:ext>
            </a:extLst>
          </p:cNvPr>
          <p:cNvSpPr/>
          <p:nvPr/>
        </p:nvSpPr>
        <p:spPr>
          <a:xfrm>
            <a:off x="11353800" y="5167716"/>
            <a:ext cx="2819400" cy="1042584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58698C-CB17-486E-B312-39741FED349C}"/>
              </a:ext>
            </a:extLst>
          </p:cNvPr>
          <p:cNvSpPr/>
          <p:nvPr/>
        </p:nvSpPr>
        <p:spPr>
          <a:xfrm>
            <a:off x="11201400" y="7429500"/>
            <a:ext cx="2819400" cy="9144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A22F1BC-D320-4A5C-A850-A455A1D7D9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36"/>
    </mc:Choice>
    <mc:Fallback xmlns="">
      <p:transition spd="slow" advTm="71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8781" y="7626279"/>
            <a:ext cx="327736" cy="854062"/>
            <a:chOff x="7758781" y="7626279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8781" y="7626279"/>
              <a:ext cx="327735" cy="327735"/>
              <a:chOff x="7758781" y="7626279"/>
              <a:chExt cx="327735" cy="3277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8781" y="762627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758781" y="8152605"/>
              <a:ext cx="327735" cy="327735"/>
              <a:chOff x="7758781" y="8152605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8781" y="8152605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1" name="Object 11"/>
          <p:cNvSpPr txBox="1"/>
          <p:nvPr/>
        </p:nvSpPr>
        <p:spPr>
          <a:xfrm>
            <a:off x="16868603" y="615896"/>
            <a:ext cx="424699" cy="42999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642765"/>
            <a:ext cx="17145000" cy="8148935"/>
            <a:chOff x="3015238" y="1018752"/>
            <a:chExt cx="4492426" cy="42495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5238" y="1018752"/>
              <a:ext cx="4492426" cy="4249534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9DC276D-2EA8-4328-B2D1-098923191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806660"/>
            <a:ext cx="16668643" cy="7864444"/>
          </a:xfrm>
          <a:prstGeom prst="rect">
            <a:avLst/>
          </a:prstGeom>
        </p:spPr>
      </p:pic>
      <p:sp>
        <p:nvSpPr>
          <p:cNvPr id="24" name="Object 2">
            <a:extLst>
              <a:ext uri="{FF2B5EF4-FFF2-40B4-BE49-F238E27FC236}">
                <a16:creationId xmlns:a16="http://schemas.microsoft.com/office/drawing/2014/main" id="{E104351C-49BC-4FEB-8BF4-71284B09681A}"/>
              </a:ext>
            </a:extLst>
          </p:cNvPr>
          <p:cNvSpPr txBox="1"/>
          <p:nvPr/>
        </p:nvSpPr>
        <p:spPr>
          <a:xfrm>
            <a:off x="552557" y="303144"/>
            <a:ext cx="8176184" cy="35009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600" kern="0" spc="-300" dirty="0">
                <a:solidFill>
                  <a:srgbClr val="000000"/>
                </a:solidFill>
                <a:latin typeface="Noto Sans CJK KR Black" pitchFamily="34" charset="0"/>
              </a:rPr>
              <a:t>Sequence Diagram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41F84-F888-4696-BEC8-6EF7D83C99BE}"/>
              </a:ext>
            </a:extLst>
          </p:cNvPr>
          <p:cNvSpPr txBox="1"/>
          <p:nvPr/>
        </p:nvSpPr>
        <p:spPr>
          <a:xfrm>
            <a:off x="7848600" y="11811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badi" panose="020B0604020104020204" pitchFamily="34" charset="0"/>
              </a:rPr>
              <a:t>&lt;&lt;</a:t>
            </a:r>
            <a:r>
              <a:rPr lang="ko-KR" altLang="en-US" sz="2400" dirty="0">
                <a:latin typeface="Abadi" panose="020B0604020104020204" pitchFamily="34" charset="0"/>
              </a:rPr>
              <a:t>전체</a:t>
            </a:r>
            <a:r>
              <a:rPr lang="en-US" altLang="ko-KR" sz="2400" dirty="0">
                <a:latin typeface="Abadi" panose="020B0604020104020204" pitchFamily="34" charset="0"/>
              </a:rPr>
              <a:t>&gt;&gt;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723958C-619F-4B35-AE07-1CB50F97D9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"/>
    </mc:Choice>
    <mc:Fallback xmlns="">
      <p:transition spd="slow" advTm="6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1087" y="7626279"/>
            <a:ext cx="327736" cy="854062"/>
            <a:chOff x="7758781" y="7626279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8781" y="7626279"/>
              <a:ext cx="327735" cy="327735"/>
              <a:chOff x="7758781" y="7626279"/>
              <a:chExt cx="327735" cy="3277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8781" y="762627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758781" y="8152605"/>
              <a:ext cx="327735" cy="327735"/>
              <a:chOff x="7758781" y="8152605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8781" y="8152605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1" name="Object 11"/>
          <p:cNvSpPr txBox="1"/>
          <p:nvPr/>
        </p:nvSpPr>
        <p:spPr>
          <a:xfrm>
            <a:off x="16868603" y="615896"/>
            <a:ext cx="424699" cy="42999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04800" y="2383962"/>
            <a:ext cx="8641086" cy="7179137"/>
            <a:chOff x="3015238" y="1018752"/>
            <a:chExt cx="4492426" cy="42495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5238" y="1018752"/>
              <a:ext cx="4492426" cy="424953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C9AE89C-E30C-4DDB-9202-1FDA590EC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28900"/>
            <a:ext cx="8242141" cy="6646732"/>
          </a:xfrm>
          <a:prstGeom prst="rect">
            <a:avLst/>
          </a:prstGeom>
        </p:spPr>
      </p:pic>
      <p:sp>
        <p:nvSpPr>
          <p:cNvPr id="24" name="Object 2">
            <a:extLst>
              <a:ext uri="{FF2B5EF4-FFF2-40B4-BE49-F238E27FC236}">
                <a16:creationId xmlns:a16="http://schemas.microsoft.com/office/drawing/2014/main" id="{E104351C-49BC-4FEB-8BF4-71284B09681A}"/>
              </a:ext>
            </a:extLst>
          </p:cNvPr>
          <p:cNvSpPr txBox="1"/>
          <p:nvPr/>
        </p:nvSpPr>
        <p:spPr>
          <a:xfrm>
            <a:off x="538702" y="442653"/>
            <a:ext cx="8176184" cy="35009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600" kern="0" spc="-300" dirty="0">
                <a:solidFill>
                  <a:srgbClr val="000000"/>
                </a:solidFill>
                <a:latin typeface="Noto Sans CJK KR Black" pitchFamily="34" charset="0"/>
              </a:rPr>
              <a:t>Sequence Diagram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5B7FB-DECE-4CFF-8EAE-534471D73F4A}"/>
              </a:ext>
            </a:extLst>
          </p:cNvPr>
          <p:cNvSpPr txBox="1"/>
          <p:nvPr/>
        </p:nvSpPr>
        <p:spPr>
          <a:xfrm>
            <a:off x="2410646" y="2077676"/>
            <a:ext cx="566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&lt;&lt;</a:t>
            </a:r>
            <a:r>
              <a:rPr lang="ko-KR" altLang="en-US" sz="2400" dirty="0">
                <a:latin typeface="Abadi" panose="020B0604020104020204" pitchFamily="34" charset="0"/>
              </a:rPr>
              <a:t>네트워크 매칭 및 메신저</a:t>
            </a:r>
            <a:r>
              <a:rPr lang="en-US" altLang="ko-KR" sz="2400" dirty="0">
                <a:latin typeface="Abadi" panose="020B0604020104020204" pitchFamily="34" charset="0"/>
              </a:rPr>
              <a:t>&gt;&gt;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036839DE-32F9-47D4-9513-BECE7031D866}"/>
              </a:ext>
            </a:extLst>
          </p:cNvPr>
          <p:cNvGrpSpPr/>
          <p:nvPr/>
        </p:nvGrpSpPr>
        <p:grpSpPr>
          <a:xfrm>
            <a:off x="9220200" y="2400300"/>
            <a:ext cx="8641086" cy="7179137"/>
            <a:chOff x="3015238" y="1018752"/>
            <a:chExt cx="4492426" cy="4249534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37EEA9B1-8080-40C7-AF4E-9CF4CCD4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5238" y="1018752"/>
              <a:ext cx="4492426" cy="4249534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F5AA76-45D9-44A5-9917-D56D4F85D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574128"/>
            <a:ext cx="8376698" cy="68365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CAC6C-2EBF-401B-89F5-A9DF7379297E}"/>
              </a:ext>
            </a:extLst>
          </p:cNvPr>
          <p:cNvSpPr txBox="1"/>
          <p:nvPr/>
        </p:nvSpPr>
        <p:spPr>
          <a:xfrm>
            <a:off x="12544916" y="2167235"/>
            <a:ext cx="566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Abadi" panose="020B0604020104020204" pitchFamily="34" charset="0"/>
              </a:rPr>
              <a:t>&lt;&lt;</a:t>
            </a:r>
            <a:r>
              <a:rPr lang="ko-KR" altLang="en-US" sz="2400" dirty="0">
                <a:latin typeface="Abadi" panose="020B0604020104020204" pitchFamily="34" charset="0"/>
              </a:rPr>
              <a:t>보안관리</a:t>
            </a:r>
            <a:r>
              <a:rPr lang="en-US" altLang="ko-KR" sz="2400" dirty="0">
                <a:latin typeface="Abadi" panose="020B0604020104020204" pitchFamily="34" charset="0"/>
              </a:rPr>
              <a:t>&gt;&gt;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96E9D3C-3927-41D0-A715-65CF6DF49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0"/>
    </mc:Choice>
    <mc:Fallback xmlns="">
      <p:transition spd="slow" advTm="11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1087" y="7626279"/>
            <a:ext cx="327736" cy="854062"/>
            <a:chOff x="7758781" y="7626279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8781" y="7626279"/>
              <a:ext cx="327735" cy="327735"/>
              <a:chOff x="7758781" y="7626279"/>
              <a:chExt cx="327735" cy="3277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8781" y="762627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758781" y="8152605"/>
              <a:ext cx="327735" cy="327735"/>
              <a:chOff x="7758781" y="8152605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8781" y="8152605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1" name="Object 11"/>
          <p:cNvSpPr txBox="1"/>
          <p:nvPr/>
        </p:nvSpPr>
        <p:spPr>
          <a:xfrm>
            <a:off x="16868603" y="615896"/>
            <a:ext cx="424699" cy="42999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04800" y="2383962"/>
            <a:ext cx="8641086" cy="7179137"/>
            <a:chOff x="3015238" y="1018752"/>
            <a:chExt cx="4492426" cy="42495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5238" y="1018752"/>
              <a:ext cx="4492426" cy="4249534"/>
            </a:xfrm>
            <a:prstGeom prst="rect">
              <a:avLst/>
            </a:prstGeom>
          </p:spPr>
        </p:pic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E104351C-49BC-4FEB-8BF4-71284B09681A}"/>
              </a:ext>
            </a:extLst>
          </p:cNvPr>
          <p:cNvSpPr txBox="1"/>
          <p:nvPr/>
        </p:nvSpPr>
        <p:spPr>
          <a:xfrm>
            <a:off x="538702" y="442653"/>
            <a:ext cx="8176184" cy="35009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600" kern="0" spc="-300" dirty="0">
                <a:solidFill>
                  <a:srgbClr val="000000"/>
                </a:solidFill>
                <a:latin typeface="Noto Sans CJK KR Black" pitchFamily="34" charset="0"/>
              </a:rPr>
              <a:t>Sequence Diagram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5B7FB-DECE-4CFF-8EAE-534471D73F4A}"/>
              </a:ext>
            </a:extLst>
          </p:cNvPr>
          <p:cNvSpPr txBox="1"/>
          <p:nvPr/>
        </p:nvSpPr>
        <p:spPr>
          <a:xfrm>
            <a:off x="4010516" y="2077676"/>
            <a:ext cx="566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&lt;&lt;DB&gt;&gt;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036839DE-32F9-47D4-9513-BECE7031D866}"/>
              </a:ext>
            </a:extLst>
          </p:cNvPr>
          <p:cNvGrpSpPr/>
          <p:nvPr/>
        </p:nvGrpSpPr>
        <p:grpSpPr>
          <a:xfrm>
            <a:off x="9220200" y="2400300"/>
            <a:ext cx="8641086" cy="7179137"/>
            <a:chOff x="3015238" y="1018752"/>
            <a:chExt cx="4492426" cy="4249534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37EEA9B1-8080-40C7-AF4E-9CF4CCD4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5238" y="1018752"/>
              <a:ext cx="4492426" cy="42495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5CAC6C-2EBF-401B-89F5-A9DF7379297E}"/>
              </a:ext>
            </a:extLst>
          </p:cNvPr>
          <p:cNvSpPr txBox="1"/>
          <p:nvPr/>
        </p:nvSpPr>
        <p:spPr>
          <a:xfrm>
            <a:off x="12344400" y="2167235"/>
            <a:ext cx="566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&lt;&lt;</a:t>
            </a:r>
            <a:r>
              <a:rPr lang="ko-KR" altLang="en-US" sz="2400" dirty="0">
                <a:latin typeface="Abadi" panose="020B0604020104020204" pitchFamily="34" charset="0"/>
              </a:rPr>
              <a:t>개인정보 저장</a:t>
            </a:r>
            <a:r>
              <a:rPr lang="en-US" altLang="ko-KR" sz="2400" dirty="0">
                <a:latin typeface="Abadi" panose="020B0604020104020204" pitchFamily="34" charset="0"/>
              </a:rPr>
              <a:t>&gt;&gt;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61A2B0-F49F-4E8C-B5AB-665FF808A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28900"/>
            <a:ext cx="7952886" cy="67236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5452C0-DB51-41BB-A0FC-568FE6641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564903"/>
            <a:ext cx="7802886" cy="6787638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B6894F4-D3E1-4632-AB91-35A5FF5C6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3"/>
    </mc:Choice>
    <mc:Fallback xmlns="">
      <p:transition spd="slow" advTm="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1|11|20.7|6.4|17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512</Words>
  <Application>Microsoft Office PowerPoint</Application>
  <PresentationFormat>사용자 지정</PresentationFormat>
  <Paragraphs>144</Paragraphs>
  <Slides>21</Slides>
  <Notes>0</Notes>
  <HiddenSlides>0</HiddenSlides>
  <MMClips>20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?? ??</vt:lpstr>
      <vt:lpstr>Malgun Gothic Semilight</vt:lpstr>
      <vt:lpstr>Noto Sans CJK KR Black</vt:lpstr>
      <vt:lpstr>Noto Sans CJK KR Medium</vt:lpstr>
      <vt:lpstr>Noto Sans CJK KR Regular</vt:lpstr>
      <vt:lpstr>나눔스퀘어_ac Bold</vt:lpstr>
      <vt:lpstr>나눔스퀘어_ac ExtraBold</vt:lpstr>
      <vt:lpstr>한컴산뜻돋움</vt:lpstr>
      <vt:lpstr>Abadi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Minseo Kwon</cp:lastModifiedBy>
  <cp:revision>40</cp:revision>
  <dcterms:created xsi:type="dcterms:W3CDTF">2021-06-11T23:57:15Z</dcterms:created>
  <dcterms:modified xsi:type="dcterms:W3CDTF">2021-06-22T06:49:11Z</dcterms:modified>
</cp:coreProperties>
</file>